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1150" r:id="rId3"/>
    <p:sldId id="1171" r:id="rId4"/>
    <p:sldId id="1172" r:id="rId5"/>
    <p:sldId id="1160" r:id="rId6"/>
    <p:sldId id="1173" r:id="rId7"/>
    <p:sldId id="1174" r:id="rId8"/>
    <p:sldId id="1185" r:id="rId9"/>
    <p:sldId id="1189" r:id="rId10"/>
    <p:sldId id="1191" r:id="rId11"/>
    <p:sldId id="1190" r:id="rId12"/>
    <p:sldId id="1192" r:id="rId13"/>
    <p:sldId id="1197" r:id="rId14"/>
    <p:sldId id="1196" r:id="rId15"/>
    <p:sldId id="1199" r:id="rId16"/>
    <p:sldId id="1203" r:id="rId17"/>
    <p:sldId id="1201" r:id="rId18"/>
    <p:sldId id="1202" r:id="rId19"/>
    <p:sldId id="1206" r:id="rId20"/>
    <p:sldId id="1205" r:id="rId21"/>
    <p:sldId id="1175" r:id="rId22"/>
    <p:sldId id="1176" r:id="rId23"/>
    <p:sldId id="1177" r:id="rId24"/>
    <p:sldId id="1207" r:id="rId25"/>
    <p:sldId id="1208" r:id="rId26"/>
    <p:sldId id="1209" r:id="rId27"/>
    <p:sldId id="1210" r:id="rId28"/>
    <p:sldId id="1211" r:id="rId29"/>
    <p:sldId id="1212" r:id="rId30"/>
    <p:sldId id="1213" r:id="rId31"/>
    <p:sldId id="1215" r:id="rId32"/>
    <p:sldId id="1217" r:id="rId33"/>
    <p:sldId id="1218" r:id="rId34"/>
    <p:sldId id="1219" r:id="rId35"/>
    <p:sldId id="1214" r:id="rId36"/>
    <p:sldId id="1169" r:id="rId37"/>
    <p:sldId id="1220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FB660-6E96-4438-BF31-D21D3C942D8B}" type="datetimeFigureOut">
              <a:rPr lang="en-US" smtClean="0"/>
              <a:t>6/8/2020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2EBCB-C203-471E-9C4B-4267F70AC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26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AFCA-98AF-4859-B67C-455DBEB8A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C074A1-648B-491E-928A-41A7F7D6A5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A6414-D23C-4ECE-A57E-F8602E0ED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D850-66DE-4CCA-9975-4C3AB46ED998}" type="datetime1">
              <a:rPr lang="en-US" smtClean="0"/>
              <a:t>6/8/2020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D1244-EB7D-4723-A732-B9A6AABE1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52404-068E-456D-B547-A28826386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0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FCB1A-30C7-4F3F-AA3F-CF5921701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AB103-FB34-4900-BF11-981AE1544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321C4-C2EE-4317-B65D-179CD7701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8B13E-BDEE-44B1-92FA-95651EE11CF8}" type="datetime1">
              <a:rPr lang="en-US" smtClean="0"/>
              <a:t>6/8/2020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FDC62-C23D-4326-ADD6-1941180E6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A716B-0233-49A5-9680-4A875857C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2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AF438A-8452-4054-8237-ED84D7B367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1D530-4E9F-4A57-BFC4-99ABE9AF1C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C21A2-8C68-4DDE-B15E-5E256AF36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02B-782D-425E-9D48-6AF0C67AF14A}" type="datetime1">
              <a:rPr lang="en-US" smtClean="0"/>
              <a:t>6/8/2020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3E640-5917-438B-8634-23297BA76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DB9B7-DF96-4D8A-A607-DF6140951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1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62996-D47A-4F9E-8422-831811800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7927-CFF9-444A-BA93-A78F9E9A3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2E45E-2DA1-4AA9-8CFB-6EA0A2B1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757D-CD66-4DDE-8F99-E20B80BC553C}" type="datetime1">
              <a:rPr lang="en-US" smtClean="0"/>
              <a:t>6/8/2020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12415-91C2-4273-A700-AEDA3331A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F4578-73C6-4ED8-A9E0-2E1854BE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3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BB605-11CF-4E1B-86E2-506857A5F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C3EDBF-38F1-4C68-A700-DA8199149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B976B-6938-4EFF-A1C0-22EADB851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BC0E-97DE-47B8-97B6-83A615FE3911}" type="datetime1">
              <a:rPr lang="en-US" smtClean="0"/>
              <a:t>6/8/2020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7710E-3FAB-4271-8817-41E1E7C9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EF5DD-5411-43CF-97DB-E18230935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0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D32F-5B7B-40BA-A1C6-54ABA62E7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7284D-4938-4A2E-8884-1EBFD7A1F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8AB63-985C-4AA0-9E59-DED644613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4860F-FCCE-4C42-A1F8-FE3301246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D7A1-81C6-444A-9CD0-23D51999CD32}" type="datetime1">
              <a:rPr lang="en-US" smtClean="0"/>
              <a:t>6/8/2020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35E83-E769-4343-A5BE-4E8D1472A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5A7CA-8F26-43BF-9BB5-96B74DDBE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7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18BA6-4478-4255-9AC4-A5230BA76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4FFA2-C68E-49E2-B2B9-F6EEA1965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1BC9DB-2151-46D0-A321-07B4CE6A8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685A9E-6F93-4845-95B8-7403CB335A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257185-A368-435A-80CA-03B8ADD818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9DF5B-45A7-4E03-AFDB-3AE6F3AD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5173-48F1-4F8B-80DD-CF974B1694D3}" type="datetime1">
              <a:rPr lang="en-US" smtClean="0"/>
              <a:t>6/8/2020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45B385-5F93-429E-83DB-39E0B2145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BDBD1B-2B9B-4AE4-9FA5-DF01D3F7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8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D52D4-D86F-42FF-B4FF-A79ECB8A7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352FE9-2398-4D8D-9AC3-A23FA79D9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EC39E-B340-413F-8F58-A4FF8F9EDB02}" type="datetime1">
              <a:rPr lang="en-US" smtClean="0"/>
              <a:t>6/8/2020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527D71-FD15-4E0D-B4FE-8FA2EEA80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545ACA-78D4-4DCF-96A8-5D5201264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3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FC6405-A6C2-4F2D-B253-C62985B60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AE58A-F7A1-47FC-B59B-4C59D1C54A64}" type="datetime1">
              <a:rPr lang="en-US" smtClean="0"/>
              <a:t>6/8/2020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AA41B2-C8FF-4BC4-A636-38E00484A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868A1-F7E4-4C7C-A12F-0F494EE91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0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7B10-BCD5-45F9-ADAD-034C95729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15B85-B1C8-4BBE-9F63-462C4446A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05BB05-ED92-4121-8A4C-9CB4E331F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86BA59-F403-441F-BF9F-F2C5F84E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2C06-6F75-4BED-A479-17D809AD29A4}" type="datetime1">
              <a:rPr lang="en-US" smtClean="0"/>
              <a:t>6/8/2020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B0F79-B31B-4281-B31E-42640C18E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C4CCF-0BA1-4169-991C-BC218DDAB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8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815F-6A02-42DD-9A95-35FFA20DD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C3176-4BCA-4E96-A37D-458474256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6381F5-ABEB-4E1B-9955-F8C3744C16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06322D-E7BD-4587-8ABF-A91AE4C2E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4139-8087-47A5-A880-B634D1066399}" type="datetime1">
              <a:rPr lang="en-US" smtClean="0"/>
              <a:t>6/8/2020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682B71-04BE-4068-887F-6C91F13F1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E7736-9618-489C-ACB5-17BE405AC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8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452CAE-7B58-47D4-8A39-DDAC416A8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635DF-E694-4A8E-8446-C122A1BB4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4B3A0-728D-4506-9115-1910FCC0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AA34A-E580-4A53-9547-88E5EB7FCA27}" type="datetime1">
              <a:rPr lang="en-US" smtClean="0"/>
              <a:t>6/8/2020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D76F8-EE99-4DED-B2BE-2073E08F3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4779-30CB-4970-82F7-923CD31BC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1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45408-8638-4C93-9C9A-30C3BDBF4A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Climate Allocation Decisions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2F4D65-6485-4B6F-B55D-2DB11E28FF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WQGIT 6/22/2020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DEF28-3265-43B7-9F8E-21EE98355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85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from about .5 Mlbs to about 1 Mlbs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8C3967-1532-4103-8BAC-6785892D1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65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11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351656" y="1480314"/>
            <a:ext cx="4356652" cy="194868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93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12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1" y="3111335"/>
            <a:ext cx="6432272" cy="338154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0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doesn’t make much difference for N at the CB watershed scale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E19A7D-0A45-40AC-AA05-942BA8607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781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679096" y="0"/>
            <a:ext cx="551290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increases P reductions because P loads increase more from climate than 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01AEE2-28F3-4623-A5AD-B1FA9B60E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73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9C9BD9B-2052-482E-80B4-6386A7D85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6901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increases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NY, 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DC in 2025, WV in 2035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decreases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DE, MD, PA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WV in 2025, DC in 2035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6F2CD4-72BB-418C-A66E-EFD7E1711C53}"/>
              </a:ext>
            </a:extLst>
          </p:cNvPr>
          <p:cNvSpPr txBox="1"/>
          <p:nvPr/>
        </p:nvSpPr>
        <p:spPr>
          <a:xfrm>
            <a:off x="1789044" y="3125487"/>
            <a:ext cx="284921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‘NPS only’ allocation option</a:t>
            </a:r>
          </a:p>
        </p:txBody>
      </p:sp>
    </p:spTree>
    <p:extLst>
      <p:ext uri="{BB962C8B-B14F-4D97-AF65-F5344CB8AC3E}">
        <p14:creationId xmlns:p14="http://schemas.microsoft.com/office/powerpoint/2010/main" val="3624020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8332F4-0DD6-492C-B9C9-5609F58D9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679096" y="0"/>
            <a:ext cx="5512904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increases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MD, NY, 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PA, WV in 2035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‘Watershed first’ </a:t>
            </a:r>
            <a:r>
              <a:rPr lang="en-US" b="1" dirty="0"/>
              <a:t>decreases</a:t>
            </a:r>
            <a:r>
              <a:rPr lang="en-US" dirty="0"/>
              <a:t> reduction from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DE, DC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PA, WV in 2025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6F2CD4-72BB-418C-A66E-EFD7E1711C53}"/>
              </a:ext>
            </a:extLst>
          </p:cNvPr>
          <p:cNvSpPr txBox="1"/>
          <p:nvPr/>
        </p:nvSpPr>
        <p:spPr>
          <a:xfrm>
            <a:off x="1789044" y="3125487"/>
            <a:ext cx="284921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‘NPS only’ allocation option</a:t>
            </a:r>
          </a:p>
        </p:txBody>
      </p:sp>
    </p:spTree>
    <p:extLst>
      <p:ext uri="{BB962C8B-B14F-4D97-AF65-F5344CB8AC3E}">
        <p14:creationId xmlns:p14="http://schemas.microsoft.com/office/powerpoint/2010/main" val="3864558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17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1" y="3111335"/>
            <a:ext cx="6432272" cy="338154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78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18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5343896" y="1216572"/>
            <a:ext cx="6009904" cy="410357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38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A35231-4894-4BB0-BD01-67A8DF1AB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</p:spTree>
    <p:extLst>
      <p:ext uri="{BB962C8B-B14F-4D97-AF65-F5344CB8AC3E}">
        <p14:creationId xmlns:p14="http://schemas.microsoft.com/office/powerpoint/2010/main" val="2574820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3E8B3-5067-4018-97AA-BE0AF9C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C986DC-4668-4A2E-8CD5-4F1F1FEA3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" y="281940"/>
            <a:ext cx="8671560" cy="6294120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B306B9C5-8411-42C1-AED1-AC33BEFBD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007" y="988217"/>
            <a:ext cx="9969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4.5 mg/l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09B39541-5C7D-438F-AE42-4A6072E27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007" y="2566987"/>
            <a:ext cx="80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 mg/l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14CA780C-1957-4CB2-BC1C-282144941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0407" y="1120139"/>
            <a:ext cx="207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Wastewater Loads</a:t>
            </a: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1AEBC657-6EC0-4DFF-AD85-F6B0A87E0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8287" y="1234439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6B9021-1069-4B6B-9EBB-B5F7080A19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63" r="8094" b="9630"/>
          <a:stretch/>
        </p:blipFill>
        <p:spPr>
          <a:xfrm>
            <a:off x="8678487" y="1851495"/>
            <a:ext cx="3506586" cy="406573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E96E2F0-FFA0-4ABF-B294-BF9700AE358C}"/>
              </a:ext>
            </a:extLst>
          </p:cNvPr>
          <p:cNvSpPr/>
          <p:nvPr/>
        </p:nvSpPr>
        <p:spPr>
          <a:xfrm>
            <a:off x="8811491" y="1638794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2A5F94-1AEA-4D25-9113-6976E0B4262E}"/>
              </a:ext>
            </a:extLst>
          </p:cNvPr>
          <p:cNvSpPr/>
          <p:nvPr/>
        </p:nvSpPr>
        <p:spPr>
          <a:xfrm>
            <a:off x="9485226" y="146362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31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F9D11BE-E36A-4A39-87E6-A9863AE7D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2BBC3-F6B7-4BD6-8E10-4816F521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06F55-A44F-4536-83EB-E07DA2A67598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only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B57C69-6418-4515-BC16-525FFFCB3E60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+7.5%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20D05E-DD6C-4836-9A91-D9BAC3E46866}"/>
              </a:ext>
            </a:extLst>
          </p:cNvPr>
          <p:cNvSpPr txBox="1"/>
          <p:nvPr/>
        </p:nvSpPr>
        <p:spPr>
          <a:xfrm>
            <a:off x="5768568" y="4611544"/>
            <a:ext cx="368419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It would take 7.5% additional effort toward E3 if only using non-WWTP</a:t>
            </a:r>
          </a:p>
        </p:txBody>
      </p:sp>
    </p:spTree>
    <p:extLst>
      <p:ext uri="{BB962C8B-B14F-4D97-AF65-F5344CB8AC3E}">
        <p14:creationId xmlns:p14="http://schemas.microsoft.com/office/powerpoint/2010/main" val="3693045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9797E6-8589-4496-988C-6F3F43105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8A6C93-8333-4D87-94FC-FACB6726B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99A962-83C5-4C62-A295-F8553F72D79E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6 and 4.5 mg/l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CABB8-7A90-4072-9FF3-3A57E58A5F81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+7.1%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A555A1-4D02-4AD6-9E94-E5B30C904183}"/>
              </a:ext>
            </a:extLst>
          </p:cNvPr>
          <p:cNvSpPr txBox="1"/>
          <p:nvPr/>
        </p:nvSpPr>
        <p:spPr>
          <a:xfrm>
            <a:off x="5982323" y="4718422"/>
            <a:ext cx="3957324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Raising the 8 mg/l areas to 6 mg/l does not have much of an effect due to the less-effective location of those areas</a:t>
            </a:r>
          </a:p>
        </p:txBody>
      </p:sp>
    </p:spTree>
    <p:extLst>
      <p:ext uri="{BB962C8B-B14F-4D97-AF65-F5344CB8AC3E}">
        <p14:creationId xmlns:p14="http://schemas.microsoft.com/office/powerpoint/2010/main" val="4242791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6D9812-86EF-4305-A758-F5FC9CD95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3267F-FFEF-4C6B-A82A-10FF48903D12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6 and 4 mg/l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2F856D-A609-4728-8805-79C9D90F2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AE6F9A-2D26-42BA-9A09-BD00E6ABFD6E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+4.4%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D4FA98-F1A6-4FAC-8414-5D382DEE3364}"/>
              </a:ext>
            </a:extLst>
          </p:cNvPr>
          <p:cNvSpPr txBox="1"/>
          <p:nvPr/>
        </p:nvSpPr>
        <p:spPr>
          <a:xfrm>
            <a:off x="5982323" y="4718422"/>
            <a:ext cx="3957324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Raising the 4.5 mg/l areas to 4 mg/l has a significant easing effect on areas that are NPS-dominated by bringing in more effective areas</a:t>
            </a:r>
          </a:p>
        </p:txBody>
      </p:sp>
    </p:spTree>
    <p:extLst>
      <p:ext uri="{BB962C8B-B14F-4D97-AF65-F5344CB8AC3E}">
        <p14:creationId xmlns:p14="http://schemas.microsoft.com/office/powerpoint/2010/main" val="3734996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B87879-13F5-41B8-BCA2-52974DBDC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69CB04-D25C-4579-820E-DAF0C451B1C1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+ WWTP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80D655-165F-4B23-9EA6-2773D4236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260E3F-3395-430B-AC8F-C9804EBD6EEB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+4.1%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F72E13-F807-4128-9AE7-DF336166597A}"/>
              </a:ext>
            </a:extLst>
          </p:cNvPr>
          <p:cNvSpPr txBox="1"/>
          <p:nvPr/>
        </p:nvSpPr>
        <p:spPr>
          <a:xfrm>
            <a:off x="5294374" y="3530890"/>
            <a:ext cx="4859849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Adopting the rule that NPS and PS move together has a similar result to setting the upper PS limit at 4 mg/l for 2035.</a:t>
            </a:r>
          </a:p>
          <a:p>
            <a:endParaRPr lang="en-US" b="1" dirty="0"/>
          </a:p>
          <a:p>
            <a:r>
              <a:rPr lang="en-US" b="1" dirty="0"/>
              <a:t>A significant difference in policy is whether WWTP continues to move for future policy decisions or is always set based on a concentration</a:t>
            </a:r>
          </a:p>
        </p:txBody>
      </p:sp>
    </p:spTree>
    <p:extLst>
      <p:ext uri="{BB962C8B-B14F-4D97-AF65-F5344CB8AC3E}">
        <p14:creationId xmlns:p14="http://schemas.microsoft.com/office/powerpoint/2010/main" val="1126007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A35231-4894-4BB0-BD01-67A8DF1AB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</p:spTree>
    <p:extLst>
      <p:ext uri="{BB962C8B-B14F-4D97-AF65-F5344CB8AC3E}">
        <p14:creationId xmlns:p14="http://schemas.microsoft.com/office/powerpoint/2010/main" val="19040158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F6CCF5-A53F-4F8E-B4C4-C67FFDDD8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96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CB23CF-C0A5-40EB-9B31-16739AB29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2BBC3-F6B7-4BD6-8E10-4816F521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06F55-A44F-4536-83EB-E07DA2A67598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only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B57C69-6418-4515-BC16-525FFFCB3E60}"/>
              </a:ext>
            </a:extLst>
          </p:cNvPr>
          <p:cNvSpPr txBox="1"/>
          <p:nvPr/>
        </p:nvSpPr>
        <p:spPr>
          <a:xfrm>
            <a:off x="9061692" y="250961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+7.5%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20D05E-DD6C-4836-9A91-D9BAC3E46866}"/>
              </a:ext>
            </a:extLst>
          </p:cNvPr>
          <p:cNvSpPr txBox="1"/>
          <p:nvPr/>
        </p:nvSpPr>
        <p:spPr>
          <a:xfrm>
            <a:off x="5768568" y="4611544"/>
            <a:ext cx="3684190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It would take 7.5% additional effort toward E3 if only using non-WWTP</a:t>
            </a:r>
          </a:p>
        </p:txBody>
      </p:sp>
    </p:spTree>
    <p:extLst>
      <p:ext uri="{BB962C8B-B14F-4D97-AF65-F5344CB8AC3E}">
        <p14:creationId xmlns:p14="http://schemas.microsoft.com/office/powerpoint/2010/main" val="4209295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864A48-98BD-4F27-B2BE-5D27119E9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8A6C93-8333-4D87-94FC-FACB6726B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99A962-83C5-4C62-A295-F8553F72D79E}"/>
              </a:ext>
            </a:extLst>
          </p:cNvPr>
          <p:cNvSpPr txBox="1"/>
          <p:nvPr/>
        </p:nvSpPr>
        <p:spPr>
          <a:xfrm>
            <a:off x="106018" y="136525"/>
            <a:ext cx="226612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6 and 4.5 mg/l</a:t>
            </a:r>
          </a:p>
          <a:p>
            <a:r>
              <a:rPr lang="en-US" b="1" dirty="0"/>
              <a:t>.364 and .22 mg/l 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7CABB8-7A90-4072-9FF3-3A57E58A5F81}"/>
              </a:ext>
            </a:extLst>
          </p:cNvPr>
          <p:cNvSpPr txBox="1"/>
          <p:nvPr/>
        </p:nvSpPr>
        <p:spPr>
          <a:xfrm>
            <a:off x="9311894" y="248586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+6.3%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A555A1-4D02-4AD6-9E94-E5B30C904183}"/>
              </a:ext>
            </a:extLst>
          </p:cNvPr>
          <p:cNvSpPr txBox="1"/>
          <p:nvPr/>
        </p:nvSpPr>
        <p:spPr>
          <a:xfrm>
            <a:off x="6084944" y="4144106"/>
            <a:ext cx="3957324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Raising the .54 mg/l areas to .364 mg/l does not have much of an effect due to the less-effective location of those areas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204EFA-93A9-4A6C-9DBB-C6A792EA0765}"/>
              </a:ext>
            </a:extLst>
          </p:cNvPr>
          <p:cNvSpPr txBox="1"/>
          <p:nvPr/>
        </p:nvSpPr>
        <p:spPr>
          <a:xfrm>
            <a:off x="106018" y="1594015"/>
            <a:ext cx="1888177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Same fraction toward 100% as 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5F9053-3CAC-4103-AE67-930A411E20DC}"/>
              </a:ext>
            </a:extLst>
          </p:cNvPr>
          <p:cNvCxnSpPr/>
          <p:nvPr/>
        </p:nvCxnSpPr>
        <p:spPr>
          <a:xfrm>
            <a:off x="2196935" y="1888177"/>
            <a:ext cx="771896" cy="106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4517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F4073B-AE32-44E5-ACCB-BF93B6B4A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6D9812-86EF-4305-A758-F5FC9CD95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3267F-FFEF-4C6B-A82A-10FF48903D12}"/>
              </a:ext>
            </a:extLst>
          </p:cNvPr>
          <p:cNvSpPr txBox="1"/>
          <p:nvPr/>
        </p:nvSpPr>
        <p:spPr>
          <a:xfrm>
            <a:off x="106018" y="136525"/>
            <a:ext cx="226612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6 and 4 mg/l</a:t>
            </a:r>
          </a:p>
          <a:p>
            <a:r>
              <a:rPr lang="en-US" b="1" dirty="0"/>
              <a:t>.364 and .18 mg/l 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AE6F9A-2D26-42BA-9A09-BD00E6ABFD6E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+3.7%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D4FA98-F1A6-4FAC-8414-5D382DEE3364}"/>
              </a:ext>
            </a:extLst>
          </p:cNvPr>
          <p:cNvSpPr txBox="1"/>
          <p:nvPr/>
        </p:nvSpPr>
        <p:spPr>
          <a:xfrm>
            <a:off x="6350458" y="3750239"/>
            <a:ext cx="3957324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Raising the .22 mg/l areas to .18 mg/l has a significant easing effect on areas that are NPS-dominated by bringing in more effective areas</a:t>
            </a:r>
          </a:p>
        </p:txBody>
      </p:sp>
    </p:spTree>
    <p:extLst>
      <p:ext uri="{BB962C8B-B14F-4D97-AF65-F5344CB8AC3E}">
        <p14:creationId xmlns:p14="http://schemas.microsoft.com/office/powerpoint/2010/main" val="35057071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CF6092-2A32-4340-AF6A-37D17EC56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B87879-13F5-41B8-BCA2-52974DBDC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69CB04-D25C-4579-820E-DAF0C451B1C1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+ WWTP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260E3F-3395-430B-AC8F-C9804EBD6EEB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+2.4%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F72E13-F807-4128-9AE7-DF336166597A}"/>
              </a:ext>
            </a:extLst>
          </p:cNvPr>
          <p:cNvSpPr txBox="1"/>
          <p:nvPr/>
        </p:nvSpPr>
        <p:spPr>
          <a:xfrm>
            <a:off x="6804561" y="3188187"/>
            <a:ext cx="5281421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Adopting the rule that NPS and PS move together moves TP very close to E3 (98.3%)</a:t>
            </a:r>
          </a:p>
          <a:p>
            <a:endParaRPr lang="en-US" b="1" dirty="0"/>
          </a:p>
          <a:p>
            <a:r>
              <a:rPr lang="en-US" b="1" dirty="0"/>
              <a:t>A significant difference in policy is whether WWTP continues to move for future policy decisions or is always set based on a concentration</a:t>
            </a:r>
          </a:p>
        </p:txBody>
      </p:sp>
    </p:spTree>
    <p:extLst>
      <p:ext uri="{BB962C8B-B14F-4D97-AF65-F5344CB8AC3E}">
        <p14:creationId xmlns:p14="http://schemas.microsoft.com/office/powerpoint/2010/main" val="40401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3E8B3-5067-4018-97AA-BE0AF9C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C986DC-4668-4A2E-8CD5-4F1F1FEA3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" y="281940"/>
            <a:ext cx="8671560" cy="6294120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09B39541-5C7D-438F-AE42-4A6072E27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007" y="2566987"/>
            <a:ext cx="80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 mg/l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14CA780C-1957-4CB2-BC1C-282144941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0407" y="1120139"/>
            <a:ext cx="207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Wastewater Loads</a:t>
            </a: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1AEBC657-6EC0-4DFF-AD85-F6B0A87E0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8287" y="1234439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6B9021-1069-4B6B-9EBB-B5F7080A19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63" r="8094" b="9630"/>
          <a:stretch/>
        </p:blipFill>
        <p:spPr>
          <a:xfrm>
            <a:off x="8678487" y="1851495"/>
            <a:ext cx="3506586" cy="406573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E96E2F0-FFA0-4ABF-B294-BF9700AE358C}"/>
              </a:ext>
            </a:extLst>
          </p:cNvPr>
          <p:cNvSpPr/>
          <p:nvPr/>
        </p:nvSpPr>
        <p:spPr>
          <a:xfrm>
            <a:off x="8811491" y="1638794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2A5F94-1AEA-4D25-9113-6976E0B4262E}"/>
              </a:ext>
            </a:extLst>
          </p:cNvPr>
          <p:cNvSpPr/>
          <p:nvPr/>
        </p:nvSpPr>
        <p:spPr>
          <a:xfrm>
            <a:off x="9485226" y="146362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10E77F-A81C-4D8C-B6C3-C33F6F542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1" y="278130"/>
            <a:ext cx="8679180" cy="6301740"/>
          </a:xfrm>
          <a:prstGeom prst="rect">
            <a:avLst/>
          </a:prstGeom>
        </p:spPr>
      </p:pic>
      <p:sp>
        <p:nvSpPr>
          <p:cNvPr id="13" name="Text Box 5">
            <a:extLst>
              <a:ext uri="{FF2B5EF4-FFF2-40B4-BE49-F238E27FC236}">
                <a16:creationId xmlns:a16="http://schemas.microsoft.com/office/drawing/2014/main" id="{20C58D9C-A967-4232-B2DD-F43F4FBC6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3451" y="2824817"/>
            <a:ext cx="18732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20 percent slope</a:t>
            </a:r>
          </a:p>
        </p:txBody>
      </p:sp>
      <p:sp>
        <p:nvSpPr>
          <p:cNvPr id="14" name="Text Box 8">
            <a:extLst>
              <a:ext uri="{FF2B5EF4-FFF2-40B4-BE49-F238E27FC236}">
                <a16:creationId xmlns:a16="http://schemas.microsoft.com/office/drawing/2014/main" id="{5BA4967A-FB12-4BA4-AFDB-643EB5F04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3451" y="1843087"/>
            <a:ext cx="241427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Non-WW loads</a:t>
            </a:r>
          </a:p>
        </p:txBody>
      </p:sp>
      <p:sp>
        <p:nvSpPr>
          <p:cNvPr id="15" name="Line 10">
            <a:extLst>
              <a:ext uri="{FF2B5EF4-FFF2-40B4-BE49-F238E27FC236}">
                <a16:creationId xmlns:a16="http://schemas.microsoft.com/office/drawing/2014/main" id="{FDFDB576-50F1-480F-917B-CA68EBDDA75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48211" y="2224087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Text Box 5">
            <a:extLst>
              <a:ext uri="{FF2B5EF4-FFF2-40B4-BE49-F238E27FC236}">
                <a16:creationId xmlns:a16="http://schemas.microsoft.com/office/drawing/2014/main" id="{D24FC82F-C893-4A4C-A99D-CE66D9847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8966" y="5005288"/>
            <a:ext cx="342221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+ adjustments to WV and NY loads</a:t>
            </a: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2043ED1B-2CDA-45BC-8EB7-0031E6909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801" y="3544411"/>
            <a:ext cx="2899410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Intercept wherever it needed to be for acceptable water quality</a:t>
            </a:r>
          </a:p>
        </p:txBody>
      </p:sp>
    </p:spTree>
    <p:extLst>
      <p:ext uri="{BB962C8B-B14F-4D97-AF65-F5344CB8AC3E}">
        <p14:creationId xmlns:p14="http://schemas.microsoft.com/office/powerpoint/2010/main" val="39844169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48F918-102C-4936-9D06-885886839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</p:spTree>
    <p:extLst>
      <p:ext uri="{BB962C8B-B14F-4D97-AF65-F5344CB8AC3E}">
        <p14:creationId xmlns:p14="http://schemas.microsoft.com/office/powerpoint/2010/main" val="14136091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A5C3D7A-2D5F-4BC5-BB02-249B5BBF5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3330"/>
            <a:ext cx="12192000" cy="594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Bringing in WWTP adds load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Bringing the lower WWTP limit up to 6 mg/l adds a significant amount of reduction</a:t>
            </a:r>
          </a:p>
        </p:txBody>
      </p:sp>
    </p:spTree>
    <p:extLst>
      <p:ext uri="{BB962C8B-B14F-4D97-AF65-F5344CB8AC3E}">
        <p14:creationId xmlns:p14="http://schemas.microsoft.com/office/powerpoint/2010/main" val="27142367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BFAFA5-93B9-4183-9D57-52C7F20D9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12192000" cy="5943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662056" y="0"/>
            <a:ext cx="5529943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Bringing in WWTP adds load reduction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Bringing the lower WWTP limit up to .364 mg/l adds a significant amount of reduction</a:t>
            </a:r>
          </a:p>
        </p:txBody>
      </p:sp>
    </p:spTree>
    <p:extLst>
      <p:ext uri="{BB962C8B-B14F-4D97-AF65-F5344CB8AC3E}">
        <p14:creationId xmlns:p14="http://schemas.microsoft.com/office/powerpoint/2010/main" val="33598570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F6904F1-FABD-4426-A913-A4F561547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upper part of the WWTP line (6and4, NPS+PS)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DE, NY, PA, WV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DC, MD, VA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lower part of the WWTP line (6and4.5)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VA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everyone else’s effort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6F2CD4-72BB-418C-A66E-EFD7E1711C53}"/>
              </a:ext>
            </a:extLst>
          </p:cNvPr>
          <p:cNvSpPr txBox="1"/>
          <p:nvPr/>
        </p:nvSpPr>
        <p:spPr>
          <a:xfrm>
            <a:off x="1052774" y="3907115"/>
            <a:ext cx="205856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All allocation, 2035</a:t>
            </a:r>
          </a:p>
        </p:txBody>
      </p:sp>
    </p:spTree>
    <p:extLst>
      <p:ext uri="{BB962C8B-B14F-4D97-AF65-F5344CB8AC3E}">
        <p14:creationId xmlns:p14="http://schemas.microsoft.com/office/powerpoint/2010/main" val="33316030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5C0D50-C122-40D2-9F4E-0E9842A09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68937B-2164-4E7F-B9C7-B056C7E1F164}"/>
              </a:ext>
            </a:extLst>
          </p:cNvPr>
          <p:cNvSpPr txBox="1"/>
          <p:nvPr/>
        </p:nvSpPr>
        <p:spPr>
          <a:xfrm>
            <a:off x="1052774" y="3907115"/>
            <a:ext cx="205856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All allocation, 2035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863FEE-CC81-41A3-BD00-34DB0A8BF25B}"/>
              </a:ext>
            </a:extLst>
          </p:cNvPr>
          <p:cNvSpPr txBox="1"/>
          <p:nvPr/>
        </p:nvSpPr>
        <p:spPr>
          <a:xfrm>
            <a:off x="6662056" y="0"/>
            <a:ext cx="5529943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upper part of the WWTP line (6and4, NPS+PS)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DE, NY, PA, WV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DC, MD, VA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Raising the lower part of the WWTP line (6and4.5)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Increases VA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Decreases everyone else’s effort</a:t>
            </a:r>
          </a:p>
        </p:txBody>
      </p:sp>
    </p:spTree>
    <p:extLst>
      <p:ext uri="{BB962C8B-B14F-4D97-AF65-F5344CB8AC3E}">
        <p14:creationId xmlns:p14="http://schemas.microsoft.com/office/powerpoint/2010/main" val="29350668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35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1F6100-DBE6-431C-AD62-45AAF8CE7473}"/>
              </a:ext>
            </a:extLst>
          </p:cNvPr>
          <p:cNvSpPr/>
          <p:nvPr/>
        </p:nvSpPr>
        <p:spPr>
          <a:xfrm>
            <a:off x="5343896" y="1216572"/>
            <a:ext cx="6009904" cy="410357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428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79B2A1-FFC7-49DF-96BA-DD5EB6C55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A42C92-8306-4FBD-9613-13DD5FF01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4905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7AE545-C4DC-4676-883C-80AEE4A6564F}"/>
              </a:ext>
            </a:extLst>
          </p:cNvPr>
          <p:cNvSpPr txBox="1"/>
          <p:nvPr/>
        </p:nvSpPr>
        <p:spPr>
          <a:xfrm>
            <a:off x="1955298" y="5165899"/>
            <a:ext cx="431487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Load reduction options 2020 06 02.xlsx</a:t>
            </a:r>
          </a:p>
        </p:txBody>
      </p:sp>
    </p:spTree>
    <p:extLst>
      <p:ext uri="{BB962C8B-B14F-4D97-AF65-F5344CB8AC3E}">
        <p14:creationId xmlns:p14="http://schemas.microsoft.com/office/powerpoint/2010/main" val="29545530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13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3E8B3-5067-4018-97AA-BE0AF9C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C986DC-4668-4A2E-8CD5-4F1F1FEA3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" y="281940"/>
            <a:ext cx="8671560" cy="6294120"/>
          </a:xfrm>
          <a:prstGeom prst="rect">
            <a:avLst/>
          </a:prstGeom>
        </p:spPr>
      </p:pic>
      <p:sp>
        <p:nvSpPr>
          <p:cNvPr id="5" name="Text Box 4">
            <a:extLst>
              <a:ext uri="{FF2B5EF4-FFF2-40B4-BE49-F238E27FC236}">
                <a16:creationId xmlns:a16="http://schemas.microsoft.com/office/drawing/2014/main" id="{09B39541-5C7D-438F-AE42-4A6072E27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007" y="2566987"/>
            <a:ext cx="80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 mg/l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14CA780C-1957-4CB2-BC1C-282144941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0407" y="1120139"/>
            <a:ext cx="207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Wastewater Loads</a:t>
            </a: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1AEBC657-6EC0-4DFF-AD85-F6B0A87E0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8287" y="1234439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6B9021-1069-4B6B-9EBB-B5F7080A19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63" r="8094" b="9630"/>
          <a:stretch/>
        </p:blipFill>
        <p:spPr>
          <a:xfrm>
            <a:off x="8678487" y="1851495"/>
            <a:ext cx="3506586" cy="406573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E96E2F0-FFA0-4ABF-B294-BF9700AE358C}"/>
              </a:ext>
            </a:extLst>
          </p:cNvPr>
          <p:cNvSpPr/>
          <p:nvPr/>
        </p:nvSpPr>
        <p:spPr>
          <a:xfrm>
            <a:off x="8811491" y="1638794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2A5F94-1AEA-4D25-9113-6976E0B4262E}"/>
              </a:ext>
            </a:extLst>
          </p:cNvPr>
          <p:cNvSpPr/>
          <p:nvPr/>
        </p:nvSpPr>
        <p:spPr>
          <a:xfrm>
            <a:off x="9485226" y="146362"/>
            <a:ext cx="1269076" cy="194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D10E77F-A81C-4D8C-B6C3-C33F6F542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1" y="278130"/>
            <a:ext cx="8679180" cy="6301740"/>
          </a:xfrm>
          <a:prstGeom prst="rect">
            <a:avLst/>
          </a:prstGeom>
        </p:spPr>
      </p:pic>
      <p:sp>
        <p:nvSpPr>
          <p:cNvPr id="17" name="Text Box 5">
            <a:extLst>
              <a:ext uri="{FF2B5EF4-FFF2-40B4-BE49-F238E27FC236}">
                <a16:creationId xmlns:a16="http://schemas.microsoft.com/office/drawing/2014/main" id="{2043ED1B-2CDA-45BC-8EB7-0031E6909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5215" y="3467245"/>
            <a:ext cx="2899410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One or both lines move up</a:t>
            </a:r>
          </a:p>
          <a:p>
            <a:r>
              <a:rPr lang="en-US" dirty="0"/>
              <a:t> - higher effort</a:t>
            </a:r>
          </a:p>
          <a:p>
            <a:r>
              <a:rPr lang="en-US" dirty="0"/>
              <a:t> - lower loads</a:t>
            </a:r>
          </a:p>
        </p:txBody>
      </p:sp>
    </p:spTree>
    <p:extLst>
      <p:ext uri="{BB962C8B-B14F-4D97-AF65-F5344CB8AC3E}">
        <p14:creationId xmlns:p14="http://schemas.microsoft.com/office/powerpoint/2010/main" val="4230546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 or 2035?</a:t>
            </a:r>
          </a:p>
          <a:p>
            <a:pPr lvl="1"/>
            <a:r>
              <a:rPr lang="en-US" dirty="0"/>
              <a:t>Link target year and implementation?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Allocate all necessary reductions through planning target method</a:t>
            </a:r>
          </a:p>
          <a:p>
            <a:pPr lvl="2"/>
            <a:r>
              <a:rPr lang="en-US" dirty="0"/>
              <a:t>or</a:t>
            </a:r>
          </a:p>
          <a:p>
            <a:pPr lvl="1"/>
            <a:r>
              <a:rPr lang="en-US" dirty="0"/>
              <a:t>Take out jurisdictional climate-related increases in loads first and allocate any remainder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WWTP loads included in jurisdictional allocation calculations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Increase WWTP with non-WWTP</a:t>
            </a:r>
          </a:p>
          <a:p>
            <a:pPr lvl="1"/>
            <a:r>
              <a:rPr lang="en-US" dirty="0"/>
              <a:t>Set WWTP at 6 and 4.5 TN </a:t>
            </a:r>
          </a:p>
          <a:p>
            <a:pPr lvl="2"/>
            <a:r>
              <a:rPr lang="en-US" dirty="0"/>
              <a:t>.22 and .364 TP</a:t>
            </a:r>
          </a:p>
          <a:p>
            <a:pPr lvl="1"/>
            <a:r>
              <a:rPr lang="en-US" dirty="0"/>
              <a:t>Set WWTP and 6 and 4 TN</a:t>
            </a:r>
          </a:p>
          <a:p>
            <a:pPr lvl="2"/>
            <a:r>
              <a:rPr lang="en-US" dirty="0"/>
              <a:t>.18 and .364 TP 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06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A35231-4894-4BB0-BD01-67A8DF1AB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4824-95B3-4EEB-AFE8-8729CB08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9CA032-BA99-4416-BAB7-41834ED807EB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2017 Planning Targets</a:t>
            </a:r>
          </a:p>
          <a:p>
            <a:r>
              <a:rPr lang="en-US" b="1" dirty="0"/>
              <a:t>Prior to exchanges and exceptions</a:t>
            </a:r>
          </a:p>
        </p:txBody>
      </p:sp>
    </p:spTree>
    <p:extLst>
      <p:ext uri="{BB962C8B-B14F-4D97-AF65-F5344CB8AC3E}">
        <p14:creationId xmlns:p14="http://schemas.microsoft.com/office/powerpoint/2010/main" val="30288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2BBC3-F6B7-4BD6-8E10-4816F521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06F55-A44F-4536-83EB-E07DA2A67598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2025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only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5566FE-2AC9-4E72-9A9A-ED39E06FB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A9AECF-16B0-41A8-8394-92D71ACBE686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+3.6%</a:t>
            </a:r>
          </a:p>
        </p:txBody>
      </p:sp>
    </p:spTree>
    <p:extLst>
      <p:ext uri="{BB962C8B-B14F-4D97-AF65-F5344CB8AC3E}">
        <p14:creationId xmlns:p14="http://schemas.microsoft.com/office/powerpoint/2010/main" val="1339351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2BBC3-F6B7-4BD6-8E10-4816F521A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06F55-A44F-4536-83EB-E07DA2A67598}"/>
              </a:ext>
            </a:extLst>
          </p:cNvPr>
          <p:cNvSpPr txBox="1"/>
          <p:nvPr/>
        </p:nvSpPr>
        <p:spPr>
          <a:xfrm>
            <a:off x="106018" y="136525"/>
            <a:ext cx="2266121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2035 climate</a:t>
            </a:r>
          </a:p>
          <a:p>
            <a:r>
              <a:rPr lang="en-US" b="1" dirty="0"/>
              <a:t>All Allocation</a:t>
            </a:r>
          </a:p>
          <a:p>
            <a:r>
              <a:rPr lang="en-US" b="1" dirty="0"/>
              <a:t>NPS only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9D11BE-E36A-4A39-87E6-A9863AE7D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B57C69-6418-4515-BC16-525FFFCB3E60}"/>
              </a:ext>
            </a:extLst>
          </p:cNvPr>
          <p:cNvSpPr txBox="1"/>
          <p:nvPr/>
        </p:nvSpPr>
        <p:spPr>
          <a:xfrm>
            <a:off x="9763157" y="2129601"/>
            <a:ext cx="78213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+7.5%</a:t>
            </a:r>
          </a:p>
        </p:txBody>
      </p:sp>
    </p:spTree>
    <p:extLst>
      <p:ext uri="{BB962C8B-B14F-4D97-AF65-F5344CB8AC3E}">
        <p14:creationId xmlns:p14="http://schemas.microsoft.com/office/powerpoint/2010/main" val="2891770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82F3C0-B6A8-4628-A4A4-663A35949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497"/>
            <a:ext cx="12192000" cy="59475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612E59-E926-4E6F-BD7E-D2203285B6F7}"/>
              </a:ext>
            </a:extLst>
          </p:cNvPr>
          <p:cNvSpPr txBox="1"/>
          <p:nvPr/>
        </p:nvSpPr>
        <p:spPr>
          <a:xfrm>
            <a:off x="6304936" y="0"/>
            <a:ext cx="588706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from about 6 Mlbs to about 11 Mlbs</a:t>
            </a:r>
          </a:p>
        </p:txBody>
      </p:sp>
    </p:spTree>
    <p:extLst>
      <p:ext uri="{BB962C8B-B14F-4D97-AF65-F5344CB8AC3E}">
        <p14:creationId xmlns:p14="http://schemas.microsoft.com/office/powerpoint/2010/main" val="4215994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2286</TotalTime>
  <Words>1474</Words>
  <Application>Microsoft Office PowerPoint</Application>
  <PresentationFormat>Widescreen</PresentationFormat>
  <Paragraphs>298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Office Theme</vt:lpstr>
      <vt:lpstr>Climate Allocation Decisions</vt:lpstr>
      <vt:lpstr>PowerPoint Presentation</vt:lpstr>
      <vt:lpstr>PowerPoint Presentation</vt:lpstr>
      <vt:lpstr>PowerPoint Presentation</vt:lpstr>
      <vt:lpstr>WQGIT Climate Allocation Decisions</vt:lpstr>
      <vt:lpstr>PowerPoint Presentation</vt:lpstr>
      <vt:lpstr>PowerPoint Presentation</vt:lpstr>
      <vt:lpstr>PowerPoint Presentation</vt:lpstr>
      <vt:lpstr>Nitrogen Total Reductions</vt:lpstr>
      <vt:lpstr>Phosphorus Total Reductions</vt:lpstr>
      <vt:lpstr>WQGIT Climate Allocation Decisions</vt:lpstr>
      <vt:lpstr>WQGIT Climate Allocation Decisions</vt:lpstr>
      <vt:lpstr>Nitrogen Total Reductions</vt:lpstr>
      <vt:lpstr>Phosphorus Total Reductions</vt:lpstr>
      <vt:lpstr>Nitrogen Total Reductions</vt:lpstr>
      <vt:lpstr>Phosphorus Total Reductions</vt:lpstr>
      <vt:lpstr>WQGIT Climate Allocation Decisions</vt:lpstr>
      <vt:lpstr>WQGIT Climate Allocation Decisions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Nitrogen Total Reductions</vt:lpstr>
      <vt:lpstr>Phosphorus Total Reductions</vt:lpstr>
      <vt:lpstr>Nitrogen Total Reductions</vt:lpstr>
      <vt:lpstr>Phosphorus Total Reductions</vt:lpstr>
      <vt:lpstr>WQGIT Climate Allocation Decisions</vt:lpstr>
      <vt:lpstr>PowerPoint Presentation</vt:lpstr>
      <vt:lpstr>WQGIT Climate Allocation Decisions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allocation methods</dc:title>
  <dc:creator>Gary Shenk</dc:creator>
  <cp:lastModifiedBy>Swartwood, Hilary</cp:lastModifiedBy>
  <cp:revision>118</cp:revision>
  <dcterms:created xsi:type="dcterms:W3CDTF">2020-02-10T22:09:24Z</dcterms:created>
  <dcterms:modified xsi:type="dcterms:W3CDTF">2020-06-08T14:35:40Z</dcterms:modified>
</cp:coreProperties>
</file>